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310" r:id="rId11"/>
    <p:sldId id="290" r:id="rId12"/>
    <p:sldId id="288" r:id="rId13"/>
    <p:sldId id="292" r:id="rId14"/>
    <p:sldId id="304" r:id="rId15"/>
    <p:sldId id="293" r:id="rId16"/>
    <p:sldId id="295" r:id="rId17"/>
    <p:sldId id="296" r:id="rId18"/>
    <p:sldId id="294" r:id="rId19"/>
    <p:sldId id="311" r:id="rId20"/>
    <p:sldId id="312" r:id="rId21"/>
    <p:sldId id="313" r:id="rId22"/>
    <p:sldId id="297" r:id="rId23"/>
    <p:sldId id="298" r:id="rId24"/>
    <p:sldId id="299" r:id="rId25"/>
    <p:sldId id="300" r:id="rId26"/>
    <p:sldId id="264" r:id="rId27"/>
    <p:sldId id="284" r:id="rId28"/>
    <p:sldId id="265" r:id="rId29"/>
    <p:sldId id="266" r:id="rId30"/>
    <p:sldId id="267" r:id="rId31"/>
    <p:sldId id="283" r:id="rId32"/>
    <p:sldId id="301" r:id="rId33"/>
    <p:sldId id="269" r:id="rId34"/>
    <p:sldId id="270" r:id="rId35"/>
    <p:sldId id="302" r:id="rId36"/>
    <p:sldId id="303" r:id="rId37"/>
    <p:sldId id="276" r:id="rId38"/>
    <p:sldId id="278" r:id="rId39"/>
    <p:sldId id="279" r:id="rId40"/>
    <p:sldId id="280" r:id="rId41"/>
    <p:sldId id="281" r:id="rId42"/>
    <p:sldId id="306" r:id="rId43"/>
    <p:sldId id="305" r:id="rId44"/>
    <p:sldId id="307" r:id="rId45"/>
    <p:sldId id="308" r:id="rId46"/>
    <p:sldId id="309" r:id="rId47"/>
    <p:sldId id="282" r:id="rId4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21" d="100"/>
          <a:sy n="121" d="100"/>
        </p:scale>
        <p:origin x="117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4599A29-F514-45DB-89C8-F90B77F2DAEE}" type="sib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3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3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2" presId="urn:microsoft.com/office/officeart/2005/8/layout/chevron2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CD253653-BD45-452C-AB69-B631A100479A}" srcId="{23A8C0B4-7916-49A5-8665-5C4B27DA42F6}" destId="{2DB7C5FF-1524-4E78-8133-F605F08DB403}" srcOrd="2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29612" y="232362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1</a:t>
          </a:r>
          <a:endParaRPr kumimoji="1" lang="ja-JP" altLang="en-US" sz="2800" kern="1200" dirty="0"/>
        </a:p>
      </dsp:txBody>
      <dsp:txXfrm rot="-5400000">
        <a:off x="1" y="538512"/>
        <a:ext cx="1071523" cy="459225"/>
      </dsp:txXfrm>
    </dsp:sp>
    <dsp:sp modelId="{0D0B66AC-3307-4701-88B9-65DBEE5EFBC7}">
      <dsp:nvSpPr>
        <dsp:cNvPr id="0" name=""/>
        <dsp:cNvSpPr/>
      </dsp:nvSpPr>
      <dsp:spPr>
        <a:xfrm rot="5400000">
          <a:off x="2418267" y="-1343994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600" kern="1200" dirty="0" smtClean="0"/>
            <a:t>サービスサイトのお申込みページを開く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ja-JP" sz="1600" kern="12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kern="1200" dirty="0"/>
        </a:p>
      </dsp:txBody>
      <dsp:txXfrm rot="-5400000">
        <a:off x="1071524" y="51320"/>
        <a:ext cx="3639903" cy="897844"/>
      </dsp:txXfrm>
    </dsp:sp>
    <dsp:sp modelId="{DC5D1D0C-24E9-4739-8E03-469B87FD30C2}">
      <dsp:nvSpPr>
        <dsp:cNvPr id="0" name=""/>
        <dsp:cNvSpPr/>
      </dsp:nvSpPr>
      <dsp:spPr>
        <a:xfrm rot="5400000">
          <a:off x="-229612" y="1568246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2</a:t>
          </a:r>
          <a:endParaRPr kumimoji="1" lang="ja-JP" altLang="en-US" sz="2800" kern="1200" dirty="0"/>
        </a:p>
      </dsp:txBody>
      <dsp:txXfrm rot="-5400000">
        <a:off x="1" y="1874396"/>
        <a:ext cx="1071523" cy="459225"/>
      </dsp:txXfrm>
    </dsp:sp>
    <dsp:sp modelId="{C5436818-8224-42AC-8BBA-4B58CB1EB7C4}">
      <dsp:nvSpPr>
        <dsp:cNvPr id="0" name=""/>
        <dsp:cNvSpPr/>
      </dsp:nvSpPr>
      <dsp:spPr>
        <a:xfrm rot="5400000">
          <a:off x="2418267" y="-8110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nifty ID</a:t>
          </a:r>
          <a:r>
            <a:rPr kumimoji="1" lang="ja-JP" altLang="en-US" sz="1600" kern="1200" dirty="0" smtClean="0"/>
            <a:t>　の　取得</a:t>
          </a:r>
          <a:endParaRPr kumimoji="1" lang="ja-JP" altLang="en-US" sz="1600" kern="1200" dirty="0"/>
        </a:p>
      </dsp:txBody>
      <dsp:txXfrm rot="-5400000">
        <a:off x="1071524" y="1387205"/>
        <a:ext cx="3639903" cy="897844"/>
      </dsp:txXfrm>
    </dsp:sp>
    <dsp:sp modelId="{F09F9928-FC84-498E-9088-21005D3F0606}">
      <dsp:nvSpPr>
        <dsp:cNvPr id="0" name=""/>
        <dsp:cNvSpPr/>
      </dsp:nvSpPr>
      <dsp:spPr>
        <a:xfrm rot="5400000">
          <a:off x="-229612" y="2904130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3</a:t>
          </a:r>
          <a:endParaRPr kumimoji="1" lang="ja-JP" altLang="en-US" sz="2800" kern="1200" dirty="0"/>
        </a:p>
      </dsp:txBody>
      <dsp:txXfrm rot="-5400000">
        <a:off x="1" y="3210280"/>
        <a:ext cx="1071523" cy="459225"/>
      </dsp:txXfrm>
    </dsp:sp>
    <dsp:sp modelId="{1C5BA15B-ED3D-4BC7-86B2-79CDEA48C166}">
      <dsp:nvSpPr>
        <dsp:cNvPr id="0" name=""/>
        <dsp:cNvSpPr/>
      </dsp:nvSpPr>
      <dsp:spPr>
        <a:xfrm rot="5400000">
          <a:off x="2418267" y="1327773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mobile backend</a:t>
          </a:r>
          <a:r>
            <a:rPr kumimoji="1" lang="ja-JP" altLang="en-US" sz="1600" kern="1200" dirty="0" err="1" smtClean="0"/>
            <a:t>への</a:t>
          </a:r>
          <a:r>
            <a:rPr kumimoji="1" lang="ja-JP" altLang="en-US" sz="1600" kern="1200" dirty="0" smtClean="0"/>
            <a:t>ログイン</a:t>
          </a:r>
          <a:endParaRPr kumimoji="1" lang="ja-JP" altLang="en-US" sz="1600" kern="1200" dirty="0"/>
        </a:p>
      </dsp:txBody>
      <dsp:txXfrm rot="-5400000">
        <a:off x="1071524" y="2723088"/>
        <a:ext cx="3639903" cy="897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86337" y="286523"/>
          <a:ext cx="1908915" cy="133624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700" kern="1200" dirty="0" smtClean="0"/>
            <a:t>1</a:t>
          </a:r>
          <a:endParaRPr kumimoji="1" lang="ja-JP" altLang="en-US" sz="3700" kern="1200" dirty="0"/>
        </a:p>
      </dsp:txBody>
      <dsp:txXfrm rot="-5400000">
        <a:off x="1" y="668305"/>
        <a:ext cx="1336240" cy="572675"/>
      </dsp:txXfrm>
    </dsp:sp>
    <dsp:sp modelId="{0D0B66AC-3307-4701-88B9-65DBEE5EFBC7}">
      <dsp:nvSpPr>
        <dsp:cNvPr id="0" name=""/>
        <dsp:cNvSpPr/>
      </dsp:nvSpPr>
      <dsp:spPr>
        <a:xfrm rot="5400000">
          <a:off x="3513993" y="-2266969"/>
          <a:ext cx="1240794" cy="57925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err="1" smtClean="0"/>
            <a:t>Github</a:t>
          </a:r>
          <a:r>
            <a:rPr kumimoji="1" lang="ja-JP" altLang="en-US" sz="1800" kern="1200" dirty="0" smtClean="0"/>
            <a:t>より</a:t>
          </a:r>
          <a:r>
            <a:rPr kumimoji="1" lang="en-US" altLang="ja-JP" sz="1800" kern="1200" dirty="0" smtClean="0"/>
            <a:t>DL</a:t>
          </a:r>
          <a:endParaRPr kumimoji="1" lang="ja-JP" altLang="en-US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en-US" sz="1600" kern="12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 rot="-5400000">
        <a:off x="1238115" y="69480"/>
        <a:ext cx="5731980" cy="1119652"/>
      </dsp:txXfrm>
    </dsp:sp>
    <dsp:sp modelId="{DC5D1D0C-24E9-4739-8E03-469B87FD30C2}">
      <dsp:nvSpPr>
        <dsp:cNvPr id="0" name=""/>
        <dsp:cNvSpPr/>
      </dsp:nvSpPr>
      <dsp:spPr>
        <a:xfrm rot="5400000">
          <a:off x="-286337" y="1905627"/>
          <a:ext cx="1908915" cy="1336240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700" kern="1200" dirty="0" smtClean="0"/>
            <a:t>2</a:t>
          </a:r>
          <a:endParaRPr kumimoji="1" lang="ja-JP" altLang="en-US" sz="3700" kern="1200" dirty="0"/>
        </a:p>
      </dsp:txBody>
      <dsp:txXfrm rot="-5400000">
        <a:off x="1" y="2287409"/>
        <a:ext cx="1336240" cy="572675"/>
      </dsp:txXfrm>
    </dsp:sp>
    <dsp:sp modelId="{C5436818-8224-42AC-8BBA-4B58CB1EB7C4}">
      <dsp:nvSpPr>
        <dsp:cNvPr id="0" name=""/>
        <dsp:cNvSpPr/>
      </dsp:nvSpPr>
      <dsp:spPr>
        <a:xfrm rot="5400000">
          <a:off x="3516541" y="-679331"/>
          <a:ext cx="1240794" cy="57925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3600" kern="1200" dirty="0" smtClean="0"/>
            <a:t>内容物の確認</a:t>
          </a:r>
          <a:endParaRPr kumimoji="1" lang="ja-JP" altLang="en-US" sz="3600" kern="1200" dirty="0"/>
        </a:p>
      </dsp:txBody>
      <dsp:txXfrm rot="-5400000">
        <a:off x="1240663" y="1657118"/>
        <a:ext cx="5731980" cy="1119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77" y="2629685"/>
            <a:ext cx="4572000" cy="22493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1"/>
          <a:stretch/>
        </p:blipFill>
        <p:spPr>
          <a:xfrm>
            <a:off x="2051720" y="3919937"/>
            <a:ext cx="5592892" cy="189755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ja-JP" altLang="en-US" dirty="0"/>
              <a:t>配布資料プロジェクトの</a:t>
            </a:r>
            <a:r>
              <a:rPr lang="ja-JP" altLang="en-US" dirty="0" smtClean="0"/>
              <a:t>開封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445224"/>
            <a:ext cx="4572000" cy="117670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999803" y="1131078"/>
            <a:ext cx="3583851" cy="12046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角丸四角形吹き出し 7"/>
          <p:cNvSpPr/>
          <p:nvPr/>
        </p:nvSpPr>
        <p:spPr>
          <a:xfrm>
            <a:off x="16055" y="2478442"/>
            <a:ext cx="1747633" cy="518510"/>
          </a:xfrm>
          <a:prstGeom prst="wedgeRoundRectCallout">
            <a:avLst>
              <a:gd name="adj1" fmla="val 25423"/>
              <a:gd name="adj2" fmla="val -850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｢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ncmb_hacsocon</a:t>
            </a:r>
            <a:r>
              <a:rPr lang="en-US" altLang="ja-JP" sz="1400" dirty="0" smtClean="0">
                <a:solidFill>
                  <a:schemeClr val="tx1"/>
                </a:solidFill>
              </a:rPr>
              <a:t>｣</a:t>
            </a:r>
            <a:r>
              <a:rPr lang="ja-JP" altLang="en-US" sz="1400" dirty="0" smtClean="0">
                <a:solidFill>
                  <a:schemeClr val="tx1"/>
                </a:solidFill>
              </a:rPr>
              <a:t>を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クリック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99803" y="1195417"/>
            <a:ext cx="907901" cy="11506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51720" y="2636912"/>
            <a:ext cx="792913" cy="11348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2935987">
            <a:off x="1711349" y="2128289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/>
          <p:cNvSpPr/>
          <p:nvPr/>
        </p:nvSpPr>
        <p:spPr>
          <a:xfrm>
            <a:off x="251521" y="3228413"/>
            <a:ext cx="1728192" cy="531099"/>
          </a:xfrm>
          <a:prstGeom prst="wedgeRoundRectCallout">
            <a:avLst>
              <a:gd name="adj1" fmla="val 52560"/>
              <a:gd name="adj2" fmla="val -26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>
                <a:solidFill>
                  <a:prstClr val="black"/>
                </a:solidFill>
              </a:rPr>
              <a:t>｢</a:t>
            </a:r>
            <a:r>
              <a:rPr lang="en-US" altLang="ja-JP" sz="1400" dirty="0" err="1">
                <a:solidFill>
                  <a:prstClr val="black"/>
                </a:solidFill>
              </a:rPr>
              <a:t>ncmb_hacsocon</a:t>
            </a:r>
            <a:r>
              <a:rPr lang="en-US" altLang="ja-JP" sz="1400" dirty="0">
                <a:solidFill>
                  <a:prstClr val="black"/>
                </a:solidFill>
              </a:rPr>
              <a:t>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6836700" y="3964588"/>
            <a:ext cx="792913" cy="90157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吹き出し 13"/>
          <p:cNvSpPr/>
          <p:nvPr/>
        </p:nvSpPr>
        <p:spPr>
          <a:xfrm>
            <a:off x="6369060" y="3502458"/>
            <a:ext cx="1728192" cy="302486"/>
          </a:xfrm>
          <a:prstGeom prst="wedgeRoundRectCallout">
            <a:avLst>
              <a:gd name="adj1" fmla="val -7566"/>
              <a:gd name="adj2" fmla="val 1018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｢Scenes｣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588166" y="5517571"/>
            <a:ext cx="936162" cy="10797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2935987">
            <a:off x="2937803" y="3336695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/>
          <p:cNvSpPr/>
          <p:nvPr/>
        </p:nvSpPr>
        <p:spPr>
          <a:xfrm>
            <a:off x="7629613" y="5452075"/>
            <a:ext cx="1514387" cy="302486"/>
          </a:xfrm>
          <a:prstGeom prst="wedgeRoundRectCallout">
            <a:avLst>
              <a:gd name="adj1" fmla="val -50376"/>
              <a:gd name="adj2" fmla="val 1183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｢world｣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8" name="右矢印 17"/>
          <p:cNvSpPr/>
          <p:nvPr/>
        </p:nvSpPr>
        <p:spPr>
          <a:xfrm rot="5400000">
            <a:off x="6922527" y="4919968"/>
            <a:ext cx="561195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3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4881243" y="1025475"/>
            <a:ext cx="2448272" cy="549832"/>
          </a:xfrm>
          <a:prstGeom prst="wedgeRoundRectCallout">
            <a:avLst>
              <a:gd name="adj1" fmla="val 8159"/>
              <a:gd name="adj2" fmla="val 1178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Window&gt;</a:t>
            </a:r>
            <a:r>
              <a:rPr lang="en-US" altLang="ja-JP" dirty="0" err="1">
                <a:solidFill>
                  <a:schemeClr val="tx1"/>
                </a:solidFill>
              </a:rPr>
              <a:t>AssetStore</a:t>
            </a:r>
            <a:r>
              <a:rPr lang="ja-JP" altLang="en-US" dirty="0">
                <a:solidFill>
                  <a:schemeClr val="tx1"/>
                </a:solidFill>
              </a:rPr>
              <a:t>をクリックすると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smtClean="0">
                <a:solidFill>
                  <a:schemeClr val="tx1"/>
                </a:solidFill>
              </a:rPr>
              <a:t>Japanese Otaku City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err="1" smtClean="0"/>
              <a:t>ちゃんの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17638"/>
            <a:ext cx="8517809" cy="931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現状の</a:t>
            </a:r>
            <a:r>
              <a:rPr lang="en-US" altLang="ja-JP" sz="1800" dirty="0" smtClean="0"/>
              <a:t>Unity</a:t>
            </a:r>
            <a:r>
              <a:rPr lang="ja-JP" altLang="en-US" sz="1800" dirty="0" err="1" smtClean="0"/>
              <a:t>ちゃんに</a:t>
            </a:r>
            <a:r>
              <a:rPr lang="ja-JP" altLang="en-US" sz="1800" dirty="0" smtClean="0"/>
              <a:t>アタッチされているスクリプト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err="1" smtClean="0"/>
              <a:t>IdleChanger</a:t>
            </a:r>
            <a:r>
              <a:rPr lang="ja-JP" altLang="en-US" sz="1800" dirty="0" smtClean="0"/>
              <a:t>」「</a:t>
            </a:r>
            <a:r>
              <a:rPr lang="en-US" altLang="ja-JP" sz="1800" dirty="0" err="1" smtClean="0"/>
              <a:t>FaceUpdate</a:t>
            </a:r>
            <a:r>
              <a:rPr lang="ja-JP" altLang="en-US" sz="1800" dirty="0" smtClean="0"/>
              <a:t>」を</a:t>
            </a:r>
            <a:r>
              <a:rPr lang="en-US" altLang="ja-JP" sz="1800" dirty="0" err="1" smtClean="0"/>
              <a:t>RemoveComponent</a:t>
            </a:r>
            <a:r>
              <a:rPr lang="ja-JP" altLang="en-US" sz="1800" dirty="0" smtClean="0"/>
              <a:t>します</a:t>
            </a:r>
            <a:endParaRPr lang="en-US" altLang="ja-JP" sz="1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" y="2471575"/>
            <a:ext cx="9053465" cy="4306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8863043" y="4791412"/>
            <a:ext cx="231813" cy="194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6525603" y="3614757"/>
            <a:ext cx="2448272" cy="1078269"/>
          </a:xfrm>
          <a:prstGeom prst="wedgeRectCallout">
            <a:avLst>
              <a:gd name="adj1" fmla="val 44945"/>
              <a:gd name="adj2" fmla="val 599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RemoveComponent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8852895" y="5408334"/>
            <a:ext cx="231813" cy="194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6525603" y="3614757"/>
            <a:ext cx="2448272" cy="1078269"/>
          </a:xfrm>
          <a:prstGeom prst="wedgeRectCallout">
            <a:avLst>
              <a:gd name="adj1" fmla="val 47049"/>
              <a:gd name="adj2" fmla="val 1137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RemoveComponent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312168"/>
            <a:ext cx="8517809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Assets</a:t>
            </a:r>
            <a:r>
              <a:rPr lang="ja-JP" altLang="en-US" sz="1800" dirty="0" smtClean="0"/>
              <a:t>＞</a:t>
            </a:r>
            <a:r>
              <a:rPr lang="en-US" altLang="ja-JP" sz="1800" dirty="0" smtClean="0"/>
              <a:t>Animations</a:t>
            </a:r>
            <a:r>
              <a:rPr lang="ja-JP" altLang="en-US" sz="1800" dirty="0" smtClean="0"/>
              <a:t>内の　</a:t>
            </a:r>
            <a:r>
              <a:rPr lang="en-US" altLang="ja-JP" sz="1800" dirty="0" err="1" smtClean="0"/>
              <a:t>UnityChanRun</a:t>
            </a:r>
            <a:r>
              <a:rPr lang="ja-JP" altLang="en-US" sz="1800" dirty="0" smtClean="0"/>
              <a:t>を</a:t>
            </a:r>
            <a:r>
              <a:rPr lang="en-US" altLang="ja-JP" sz="1800" dirty="0" smtClean="0"/>
              <a:t>Unity</a:t>
            </a:r>
            <a:r>
              <a:rPr lang="ja-JP" altLang="en-US" sz="1800" dirty="0" err="1" smtClean="0"/>
              <a:t>ちゃんに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アタッチしアニメーションコントローラを変更します</a:t>
            </a:r>
            <a:endParaRPr lang="en-US" altLang="ja-JP" sz="1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0" b="21361"/>
          <a:stretch/>
        </p:blipFill>
        <p:spPr>
          <a:xfrm>
            <a:off x="323528" y="2434633"/>
            <a:ext cx="5040560" cy="408951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1979713" y="5589240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827584" y="4365105"/>
            <a:ext cx="1236492" cy="130849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吹き出し 7"/>
          <p:cNvSpPr/>
          <p:nvPr/>
        </p:nvSpPr>
        <p:spPr>
          <a:xfrm>
            <a:off x="1907705" y="4345268"/>
            <a:ext cx="2304255" cy="957997"/>
          </a:xfrm>
          <a:prstGeom prst="wedgeRoundRectCallout">
            <a:avLst>
              <a:gd name="adj1" fmla="val -66487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lang="ja-JP" altLang="en-US" dirty="0" smtClean="0">
                <a:solidFill>
                  <a:schemeClr val="tx1"/>
                </a:solidFill>
              </a:rPr>
              <a:t>＆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ドロップしてアタッチ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40" y="2590067"/>
            <a:ext cx="3267994" cy="157266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1" y="4799290"/>
            <a:ext cx="3273333" cy="158203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5940151" y="4162734"/>
            <a:ext cx="1" cy="6365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吹き出し 15"/>
          <p:cNvSpPr/>
          <p:nvPr/>
        </p:nvSpPr>
        <p:spPr>
          <a:xfrm>
            <a:off x="6128542" y="4223477"/>
            <a:ext cx="2979962" cy="515070"/>
          </a:xfrm>
          <a:prstGeom prst="wedgeRoundRectCallout">
            <a:avLst>
              <a:gd name="adj1" fmla="val -52203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アタッチ後はインスペクターの赤丸部が下記の</a:t>
            </a:r>
            <a:r>
              <a:rPr lang="ja-JP" altLang="en-US" sz="1400" dirty="0" smtClean="0">
                <a:solidFill>
                  <a:schemeClr val="tx1"/>
                </a:solidFill>
              </a:rPr>
              <a:t>緑丸のように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変わります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6615146" y="3320531"/>
            <a:ext cx="837174" cy="1084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660232" y="5552779"/>
            <a:ext cx="837174" cy="108469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7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err="1" smtClean="0"/>
              <a:t>ちゃんの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Assets</a:t>
            </a:r>
            <a:r>
              <a:rPr lang="ja-JP" altLang="en-US" sz="1800" dirty="0"/>
              <a:t>＞</a:t>
            </a:r>
            <a:r>
              <a:rPr lang="en-US" altLang="ja-JP" sz="1800" dirty="0"/>
              <a:t>Scripts</a:t>
            </a:r>
            <a:r>
              <a:rPr lang="ja-JP" altLang="en-US" sz="1800" dirty="0"/>
              <a:t>＞</a:t>
            </a:r>
            <a:r>
              <a:rPr lang="en-US" altLang="ja-JP" sz="1800" dirty="0" err="1"/>
              <a:t>UnityChan</a:t>
            </a:r>
            <a:r>
              <a:rPr lang="ja-JP" altLang="en-US" sz="1800" dirty="0"/>
              <a:t>内にあるスクリプト</a:t>
            </a:r>
            <a:r>
              <a:rPr lang="en-US" altLang="ja-JP" sz="1800" dirty="0"/>
              <a:t>(</a:t>
            </a:r>
            <a:r>
              <a:rPr lang="en-US" altLang="ja-JP" sz="1800" dirty="0" err="1"/>
              <a:t>CollisionDetect</a:t>
            </a:r>
            <a:r>
              <a:rPr lang="ja-JP" altLang="en-US" sz="1800" dirty="0" err="1"/>
              <a:t>、</a:t>
            </a:r>
            <a:r>
              <a:rPr lang="en-US" altLang="ja-JP" sz="1800" dirty="0"/>
              <a:t>Timer</a:t>
            </a:r>
            <a:r>
              <a:rPr lang="ja-JP" altLang="en-US" sz="1800" dirty="0" err="1"/>
              <a:t>、</a:t>
            </a:r>
            <a:r>
              <a:rPr lang="en-US" altLang="ja-JP" sz="1800" dirty="0" err="1"/>
              <a:t>UnityChan</a:t>
            </a:r>
            <a:r>
              <a:rPr lang="en-US" altLang="ja-JP" sz="1800" dirty="0"/>
              <a:t>)</a:t>
            </a:r>
            <a:r>
              <a:rPr lang="ja-JP" altLang="en-US" sz="1800" dirty="0"/>
              <a:t>を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それぞれ</a:t>
            </a:r>
            <a:r>
              <a:rPr lang="en-US" altLang="ja-JP" sz="1800" dirty="0"/>
              <a:t>Unity</a:t>
            </a:r>
            <a:r>
              <a:rPr lang="ja-JP" altLang="en-US" sz="1800" dirty="0" err="1"/>
              <a:t>ちゃんに</a:t>
            </a:r>
            <a:r>
              <a:rPr lang="ja-JP" altLang="en-US" sz="1800" dirty="0" smtClean="0"/>
              <a:t>アタッチします</a:t>
            </a:r>
            <a:endParaRPr lang="en-US" altLang="ja-JP" sz="18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7" y="2276872"/>
            <a:ext cx="3703135" cy="4385165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979712" y="5229201"/>
            <a:ext cx="12241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5" idx="1"/>
          </p:cNvCxnSpPr>
          <p:nvPr/>
        </p:nvCxnSpPr>
        <p:spPr>
          <a:xfrm flipH="1" flipV="1">
            <a:off x="827584" y="4077073"/>
            <a:ext cx="1331398" cy="121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1907705" y="4057235"/>
            <a:ext cx="2304255" cy="957997"/>
          </a:xfrm>
          <a:prstGeom prst="wedgeRoundRectCallout">
            <a:avLst>
              <a:gd name="adj1" fmla="val -66487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lang="ja-JP" altLang="en-US" dirty="0" smtClean="0">
                <a:solidFill>
                  <a:schemeClr val="tx1"/>
                </a:solidFill>
              </a:rPr>
              <a:t>＆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ドロップしてアタッチ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9"/>
          <a:stretch/>
        </p:blipFill>
        <p:spPr>
          <a:xfrm>
            <a:off x="4246940" y="1751113"/>
            <a:ext cx="3926799" cy="16778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"/>
          <a:stretch/>
        </p:blipFill>
        <p:spPr>
          <a:xfrm>
            <a:off x="4252183" y="4289046"/>
            <a:ext cx="3916313" cy="2452322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>
            <a:off x="4671641" y="3528792"/>
            <a:ext cx="1" cy="6365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4860032" y="3589535"/>
            <a:ext cx="3096344" cy="515070"/>
          </a:xfrm>
          <a:prstGeom prst="wedgeRoundRectCallout">
            <a:avLst>
              <a:gd name="adj1" fmla="val -52203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アタッチ後はインスペクターに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アタッチしたスクリプトが追加されます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4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864096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52736"/>
            <a:ext cx="8517809" cy="964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smtClean="0"/>
              <a:t>Capsule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を加えて下記のように設定します</a:t>
            </a:r>
            <a:endParaRPr kumimoji="1" lang="en-US" altLang="ja-JP" sz="1400" dirty="0" smtClean="0"/>
          </a:p>
        </p:txBody>
      </p:sp>
      <p:pic>
        <p:nvPicPr>
          <p:cNvPr id="1027" name="Picture 3" descr="C:\Users\fumisato\Desktop\図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" y="1412776"/>
            <a:ext cx="9094788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吹き出し 4"/>
          <p:cNvSpPr/>
          <p:nvPr/>
        </p:nvSpPr>
        <p:spPr>
          <a:xfrm>
            <a:off x="5364088" y="5947921"/>
            <a:ext cx="3456384" cy="793448"/>
          </a:xfrm>
          <a:prstGeom prst="wedgeRoundRectCallout">
            <a:avLst>
              <a:gd name="adj1" fmla="val 19721"/>
              <a:gd name="adj2" fmla="val -557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ここをクリックしたら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RigidBody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」、「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Capsule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Collider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」などの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コンポーネントが追加できます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01" y="1084565"/>
            <a:ext cx="8229600" cy="720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上記の内容はすでに行っています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吹き出し 2"/>
          <p:cNvSpPr/>
          <p:nvPr/>
        </p:nvSpPr>
        <p:spPr>
          <a:xfrm>
            <a:off x="3318529" y="4133446"/>
            <a:ext cx="2267744" cy="699697"/>
          </a:xfrm>
          <a:prstGeom prst="wedgeRoundRectCallout">
            <a:avLst>
              <a:gd name="adj1" fmla="val -64120"/>
              <a:gd name="adj2" fmla="val -1629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こちらはすでに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行っています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err="1" smtClean="0"/>
              <a:t>akibarun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12645" cy="3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3971220" y="551723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Tim</a:t>
            </a:r>
            <a:r>
              <a:rPr lang="en-US" altLang="ja-JP" dirty="0">
                <a:solidFill>
                  <a:schemeClr val="tx1"/>
                </a:solidFill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/>
                </a:solidFill>
              </a:rPr>
              <a:t>time</a:t>
            </a:r>
            <a:r>
              <a:rPr lang="ja-JP" altLang="en-US" dirty="0" smtClean="0">
                <a:solidFill>
                  <a:schemeClr val="tx1"/>
                </a:solidFill>
              </a:rPr>
              <a:t>カラムを</a:t>
            </a:r>
            <a:r>
              <a:rPr lang="ja-JP" altLang="en-US" dirty="0">
                <a:solidFill>
                  <a:schemeClr val="tx1"/>
                </a:solidFill>
              </a:rPr>
              <a:t>昇順</a:t>
            </a:r>
            <a:r>
              <a:rPr lang="ja-JP" altLang="en-US" dirty="0" smtClean="0">
                <a:solidFill>
                  <a:schemeClr val="tx1"/>
                </a:solidFill>
              </a:rPr>
              <a:t>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lang="en-US" altLang="ja-JP" dirty="0" smtClean="0">
                <a:solidFill>
                  <a:schemeClr val="tx1"/>
                </a:solidFill>
              </a:rPr>
              <a:t>time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0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スマホと</a:t>
            </a:r>
            <a:r>
              <a:rPr lang="en-US" altLang="ja-JP" dirty="0" err="1" smtClean="0"/>
              <a:t>MainCamera</a:t>
            </a:r>
            <a:r>
              <a:rPr lang="ja-JP" altLang="en-US" dirty="0" smtClean="0"/>
              <a:t>の傾きの同期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ハコスコで行うことを想定しているのでスマホの傾きと</a:t>
            </a:r>
            <a:r>
              <a:rPr lang="en-US" altLang="ja-JP" sz="1800" dirty="0" err="1"/>
              <a:t>MainCamera</a:t>
            </a:r>
            <a:r>
              <a:rPr lang="ja-JP" altLang="en-US" sz="1800" dirty="0" smtClean="0"/>
              <a:t>の傾きを同期させています同期させているロジックが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</a:t>
            </a:r>
            <a:r>
              <a:rPr lang="ja-JP" altLang="en-US" sz="1800" dirty="0"/>
              <a:t>の</a:t>
            </a:r>
            <a:r>
              <a:rPr lang="en-US" altLang="ja-JP" sz="1800" dirty="0" err="1" smtClean="0"/>
              <a:t>MyCameraCotroller.cs</a:t>
            </a:r>
            <a:r>
              <a:rPr lang="ja-JP" altLang="en-US" sz="1800" dirty="0" smtClean="0"/>
              <a:t>　です</a:t>
            </a:r>
            <a:endParaRPr kumimoji="1" lang="ja-JP" altLang="en-US" sz="1800" dirty="0"/>
          </a:p>
        </p:txBody>
      </p:sp>
      <p:sp>
        <p:nvSpPr>
          <p:cNvPr id="4" name="正方形/長方形 3"/>
          <p:cNvSpPr/>
          <p:nvPr/>
        </p:nvSpPr>
        <p:spPr>
          <a:xfrm>
            <a:off x="539552" y="2948166"/>
            <a:ext cx="7920880" cy="2497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>
                <a:solidFill>
                  <a:schemeClr val="tx1"/>
                </a:solidFill>
              </a:rPr>
              <a:t> = true;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if </a:t>
            </a:r>
            <a:r>
              <a:rPr lang="en-US" altLang="ja-JP" sz="1600" dirty="0">
                <a:solidFill>
                  <a:schemeClr val="tx1"/>
                </a:solidFill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Quaternion </a:t>
            </a:r>
            <a:r>
              <a:rPr lang="en-US" altLang="ja-JP" sz="1600" dirty="0">
                <a:solidFill>
                  <a:schemeClr val="tx1"/>
                </a:solidFill>
              </a:rPr>
              <a:t>gyro = </a:t>
            </a:r>
            <a:r>
              <a:rPr lang="en-US" altLang="ja-JP" sz="1600" dirty="0" err="1">
                <a:solidFill>
                  <a:schemeClr val="tx1"/>
                </a:solidFill>
              </a:rPr>
              <a:t>Input.gyro.attitude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 =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(90, 0, 0) * (new Quaternion(-gyro.x,-</a:t>
            </a:r>
            <a:r>
              <a:rPr lang="en-US" altLang="ja-JP" sz="1600" dirty="0" err="1">
                <a:solidFill>
                  <a:schemeClr val="tx1"/>
                </a:solidFill>
              </a:rPr>
              <a:t>gyro.y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gyro.z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gyro.w</a:t>
            </a:r>
            <a:r>
              <a:rPr lang="en-US" altLang="ja-JP" sz="1600" dirty="0" smtClean="0">
                <a:solidFill>
                  <a:schemeClr val="tx1"/>
                </a:solidFill>
              </a:rPr>
              <a:t>));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//</a:t>
            </a:r>
            <a:r>
              <a:rPr lang="ja-JP" altLang="en-US" sz="1600" dirty="0">
                <a:solidFill>
                  <a:schemeClr val="tx1"/>
                </a:solidFill>
              </a:rPr>
              <a:t>最初に見ていた向きとゲームの進行方向を合わせる</a:t>
            </a: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578351"/>
            <a:ext cx="3395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MyCameraController</a:t>
            </a:r>
            <a:r>
              <a:rPr lang="en-US" altLang="ja-JP" dirty="0" err="1" smtClean="0"/>
              <a:t>.cs</a:t>
            </a:r>
            <a:r>
              <a:rPr lang="en-US" altLang="ja-JP" dirty="0" smtClean="0"/>
              <a:t>  Update</a:t>
            </a:r>
            <a:r>
              <a:rPr lang="ja-JP" altLang="en-US" dirty="0"/>
              <a:t>内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067944" y="3365666"/>
            <a:ext cx="2719074" cy="396044"/>
          </a:xfrm>
          <a:prstGeom prst="wedgeRoundRectCallout">
            <a:avLst>
              <a:gd name="adj1" fmla="val -57209"/>
              <a:gd name="adj2" fmla="val 394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</a:t>
            </a:r>
            <a:r>
              <a:rPr lang="ja-JP" altLang="en-US" dirty="0">
                <a:solidFill>
                  <a:schemeClr val="tx1"/>
                </a:solidFill>
              </a:rPr>
              <a:t>を取得する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6443636" y="4581128"/>
            <a:ext cx="2719074" cy="612068"/>
          </a:xfrm>
          <a:prstGeom prst="wedgeRoundRectCallout">
            <a:avLst>
              <a:gd name="adj1" fmla="val -37428"/>
              <a:gd name="adj2" fmla="val -696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ジャイロの値とカメラの傾きを同期させる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860032" y="5452338"/>
            <a:ext cx="2719074" cy="612068"/>
          </a:xfrm>
          <a:prstGeom prst="wedgeRoundRectCallout">
            <a:avLst>
              <a:gd name="adj1" fmla="val -32977"/>
              <a:gd name="adj2" fmla="val -916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次のページにて解説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start_gyro.y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err="1" smtClean="0"/>
              <a:t>start_gyro</a:t>
            </a:r>
            <a:r>
              <a:rPr lang="ja-JP" altLang="en-US" sz="1800" dirty="0" smtClean="0"/>
              <a:t>は「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シーン」で「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ボタン」をタップしたときに取得している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ジャイロの値です。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err="1" smtClean="0"/>
              <a:t>MyCameraController.cs</a:t>
            </a:r>
            <a:r>
              <a:rPr lang="ja-JP" altLang="en-US" sz="1800" dirty="0" smtClean="0"/>
              <a:t>この値を利用し</a:t>
            </a:r>
            <a:endParaRPr lang="en-US" altLang="ja-JP" sz="1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534362" y="2821669"/>
            <a:ext cx="7920880" cy="397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1785" y="335699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としているのは、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ゲームのユーザーが正面だと思う向きと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ゲームの進行方向を合わせるためです、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もしこの一行がないと、ユーザーの向いている向きと関係なく、ジャイロの</a:t>
            </a:r>
            <a:r>
              <a:rPr lang="en-US" altLang="ja-JP" sz="1800" dirty="0" smtClean="0"/>
              <a:t>y</a:t>
            </a:r>
            <a:r>
              <a:rPr lang="ja-JP" altLang="en-US" sz="1800" dirty="0" smtClean="0"/>
              <a:t>軸の値が</a:t>
            </a:r>
            <a:r>
              <a:rPr lang="en-US" altLang="ja-JP" sz="1800" dirty="0" smtClean="0"/>
              <a:t>0°</a:t>
            </a:r>
            <a:r>
              <a:rPr lang="ja-JP" altLang="en-US" sz="1800" dirty="0" smtClean="0"/>
              <a:t>のときをゲームの進行方向としてしまいます。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228266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ゴールしたことを検知する方法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0916" y="5119918"/>
            <a:ext cx="8338628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Goal</a:t>
            </a:r>
            <a:r>
              <a:rPr lang="ja-JP" altLang="en-US" sz="1800" dirty="0" smtClean="0"/>
              <a:t>」</a:t>
            </a:r>
            <a:r>
              <a:rPr lang="en-US" altLang="ja-JP" sz="1800" dirty="0" smtClean="0"/>
              <a:t>object</a:t>
            </a:r>
            <a:r>
              <a:rPr lang="ja-JP" altLang="en-US" sz="1800" dirty="0" smtClean="0"/>
              <a:t>に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が接触した際に“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”というメッセージを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発行するようにし、</a:t>
            </a:r>
            <a:r>
              <a:rPr lang="en-US" altLang="ja-JP" sz="1800" dirty="0" err="1" smtClean="0"/>
              <a:t>UntiyChan</a:t>
            </a:r>
            <a:r>
              <a:rPr lang="ja-JP" altLang="en-US" sz="1800" dirty="0" smtClean="0"/>
              <a:t>にアタッチされている各ロジックの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メソッドが作動する</a:t>
            </a:r>
            <a:r>
              <a:rPr lang="ja-JP" altLang="en-US" sz="1800" dirty="0"/>
              <a:t>ように</a:t>
            </a:r>
            <a:r>
              <a:rPr lang="ja-JP" altLang="en-US" sz="1800" dirty="0" smtClean="0"/>
              <a:t>しています。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それにより経過時間のサーバーへの保存やアニメーションの切り替えが行えています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2574679"/>
            <a:ext cx="7920880" cy="251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>
                <a:solidFill>
                  <a:schemeClr val="tx1"/>
                </a:solidFill>
              </a:rPr>
              <a:t>void </a:t>
            </a:r>
            <a:r>
              <a:rPr lang="en-US" altLang="ja-JP" sz="1600" dirty="0" err="1">
                <a:solidFill>
                  <a:schemeClr val="tx1"/>
                </a:solidFill>
              </a:rPr>
              <a:t>OnTriggerStay</a:t>
            </a:r>
            <a:r>
              <a:rPr lang="en-US" altLang="ja-JP" sz="1600" dirty="0">
                <a:solidFill>
                  <a:schemeClr val="tx1"/>
                </a:solidFill>
              </a:rPr>
              <a:t> (Collider col){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if(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callbackActive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== false){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//</a:t>
            </a:r>
            <a:r>
              <a:rPr lang="en-US" altLang="ja-JP" sz="1600" dirty="0">
                <a:solidFill>
                  <a:schemeClr val="tx1"/>
                </a:solidFill>
              </a:rPr>
              <a:t>Unity</a:t>
            </a:r>
            <a:r>
              <a:rPr lang="ja-JP" altLang="en-US" sz="1600" dirty="0" err="1">
                <a:solidFill>
                  <a:schemeClr val="tx1"/>
                </a:solidFill>
              </a:rPr>
              <a:t>ちゃん</a:t>
            </a:r>
            <a:r>
              <a:rPr lang="ja-JP" altLang="en-US" sz="1600" dirty="0">
                <a:solidFill>
                  <a:schemeClr val="tx1"/>
                </a:solidFill>
              </a:rPr>
              <a:t>が</a:t>
            </a:r>
            <a:r>
              <a:rPr lang="en-US" altLang="ja-JP" sz="1600" dirty="0">
                <a:solidFill>
                  <a:schemeClr val="tx1"/>
                </a:solidFill>
              </a:rPr>
              <a:t>Goal</a:t>
            </a:r>
            <a:r>
              <a:rPr lang="ja-JP" altLang="en-US" sz="1600" dirty="0">
                <a:solidFill>
                  <a:schemeClr val="tx1"/>
                </a:solidFill>
              </a:rPr>
              <a:t>に</a:t>
            </a:r>
            <a:r>
              <a:rPr lang="ja-JP" altLang="en-US" sz="1600" dirty="0" smtClean="0">
                <a:solidFill>
                  <a:schemeClr val="tx1"/>
                </a:solidFill>
              </a:rPr>
              <a:t>ついたら各スクリプト</a:t>
            </a:r>
            <a:r>
              <a:rPr lang="ja-JP" altLang="en-US" sz="1600" dirty="0">
                <a:solidFill>
                  <a:schemeClr val="tx1"/>
                </a:solidFill>
              </a:rPr>
              <a:t>の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ja-JP" altLang="en-US" sz="1600" dirty="0">
                <a:solidFill>
                  <a:schemeClr val="tx1"/>
                </a:solidFill>
              </a:rPr>
              <a:t>を作動させる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if(col.name </a:t>
            </a:r>
            <a:r>
              <a:rPr lang="en-US" altLang="ja-JP" sz="1600" dirty="0">
                <a:solidFill>
                  <a:schemeClr val="tx1"/>
                </a:solidFill>
              </a:rPr>
              <a:t>== "Goal"){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gameObject.SendMessage</a:t>
            </a:r>
            <a:r>
              <a:rPr lang="en-US" altLang="ja-JP" sz="1600" dirty="0">
                <a:solidFill>
                  <a:schemeClr val="tx1"/>
                </a:solidFill>
              </a:rPr>
              <a:t>("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en-US" altLang="ja-JP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1894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CollisionDetect.cs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19944" y="1565176"/>
            <a:ext cx="8229600" cy="103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今回、ゴールしたことを検知するロジックは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内の</a:t>
            </a:r>
            <a:r>
              <a:rPr lang="en-US" altLang="ja-JP" sz="1800" dirty="0" err="1" smtClean="0"/>
              <a:t>CollisionDetect.cs</a:t>
            </a:r>
            <a:r>
              <a:rPr lang="ja-JP" altLang="en-US" sz="1800" dirty="0" smtClean="0"/>
              <a:t>で記述しています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7348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2372556907"/>
              </p:ext>
            </p:extLst>
          </p:nvPr>
        </p:nvGraphicFramePr>
        <p:xfrm>
          <a:off x="611560" y="1380136"/>
          <a:ext cx="712879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3347864" y="5170565"/>
            <a:ext cx="4431399" cy="148957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2771800" y="4383272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本日使用する</a:t>
            </a:r>
            <a:r>
              <a:rPr kumimoji="1" lang="en-US" altLang="ja-JP" dirty="0" smtClean="0">
                <a:solidFill>
                  <a:schemeClr val="tx1"/>
                </a:solidFill>
              </a:rPr>
              <a:t>Unity</a:t>
            </a:r>
            <a:r>
              <a:rPr kumimoji="1" lang="ja-JP" altLang="en-US" dirty="0" smtClean="0">
                <a:solidFill>
                  <a:schemeClr val="tx1"/>
                </a:solidFill>
              </a:rPr>
              <a:t>プロジェクト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5364088" y="4365104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本資料の</a:t>
            </a:r>
            <a:r>
              <a:rPr kumimoji="1" lang="en-US" altLang="ja-JP" dirty="0" smtClean="0">
                <a:solidFill>
                  <a:schemeClr val="tx1"/>
                </a:solidFill>
              </a:rPr>
              <a:t>PDF</a:t>
            </a:r>
            <a:r>
              <a:rPr kumimoji="1" lang="ja-JP" altLang="en-US" dirty="0" smtClean="0">
                <a:solidFill>
                  <a:schemeClr val="tx1"/>
                </a:solidFill>
              </a:rPr>
              <a:t>版と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パワポ版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98616" y="5193340"/>
            <a:ext cx="2980647" cy="14668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1256" y="3502749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961256" y="6455077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配布資料プロジェクトの開封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2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各アセットをプロジェクトインポート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1418</Words>
  <Application>Microsoft Office PowerPoint</Application>
  <PresentationFormat>画面に合わせる (4:3)</PresentationFormat>
  <Paragraphs>326</Paragraphs>
  <Slides>47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ＭＳ Ｐゴシック</vt:lpstr>
      <vt:lpstr>Arial</vt:lpstr>
      <vt:lpstr>Calibri</vt:lpstr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配布資料プロジェクトの開封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Unityちゃんの設置</vt:lpstr>
      <vt:lpstr>目次</vt:lpstr>
      <vt:lpstr>ゲームオブジェクトの設定準備 タスクリスト</vt:lpstr>
      <vt:lpstr>ライトの設定</vt:lpstr>
      <vt:lpstr>Unityちゃんの設定1</vt:lpstr>
      <vt:lpstr>Unityちゃんの設定2</vt:lpstr>
      <vt:lpstr>Unityちゃんの設定3</vt:lpstr>
      <vt:lpstr>Unityちゃんの設定4</vt:lpstr>
      <vt:lpstr>Cameraの設定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どうやってLeaderBoard.csのメソッドを呼び出すか?</vt:lpstr>
      <vt:lpstr>おまけ</vt:lpstr>
      <vt:lpstr>Otaku　Cityの設定</vt:lpstr>
      <vt:lpstr>スマホとMainCameraの傾きの同期</vt:lpstr>
      <vt:lpstr>start_gyro.yについて</vt:lpstr>
      <vt:lpstr>ゴールしたことを検知する方法</vt:lpstr>
      <vt:lpstr>本日はお越しいただき ありがとうございました！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川原　史識</cp:lastModifiedBy>
  <cp:revision>125</cp:revision>
  <dcterms:created xsi:type="dcterms:W3CDTF">2014-12-29T10:05:55Z</dcterms:created>
  <dcterms:modified xsi:type="dcterms:W3CDTF">2015-06-30T04:04:01Z</dcterms:modified>
</cp:coreProperties>
</file>